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67" r:id="rId5"/>
    <p:sldId id="268" r:id="rId6"/>
    <p:sldId id="269" r:id="rId7"/>
    <p:sldId id="259" r:id="rId8"/>
    <p:sldId id="260" r:id="rId9"/>
    <p:sldId id="261" r:id="rId10"/>
    <p:sldId id="262" r:id="rId11"/>
    <p:sldId id="263" r:id="rId12"/>
    <p:sldId id="264" r:id="rId13"/>
    <p:sldId id="265" r:id="rId14"/>
    <p:sldId id="266" r:id="rId15"/>
    <p:sldId id="270" r:id="rId16"/>
    <p:sldId id="271" r:id="rId17"/>
    <p:sldId id="42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8" r:id="rId32"/>
    <p:sldId id="285" r:id="rId33"/>
    <p:sldId id="286" r:id="rId34"/>
    <p:sldId id="287"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0" autoAdjust="0"/>
  </p:normalViewPr>
  <p:slideViewPr>
    <p:cSldViewPr snapToGrid="0">
      <p:cViewPr varScale="1">
        <p:scale>
          <a:sx n="54" d="100"/>
          <a:sy n="54" d="100"/>
        </p:scale>
        <p:origin x="112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www.jetbrains.com/help/webstorm/specific-typescript-refactorings.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rPr dirty="0" err="1"/>
              <a:t>refactorings</a:t>
            </a:r>
            <a:r>
              <a:rPr dirty="0"/>
              <a:t> for changing the class hierarchy and/or the types of declarations of variables and fields. This is also known as Refactor by Abstraction</a:t>
            </a:r>
          </a:p>
          <a:p>
            <a:pPr defTabSz="457200">
              <a:defRPr sz="2200"/>
            </a:pPr>
            <a:r>
              <a:rPr dirty="0"/>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hlinkClick r:id="rId3"/>
              </a:rPr>
              <a:t>https://understandlegacycode.com/blog/refactoring-rule-of-three/</a:t>
            </a:r>
            <a:r>
              <a:rPr lang="en-US" dirty="0"/>
              <a:t>  </a:t>
            </a:r>
          </a:p>
          <a:p>
            <a:pPr defTabSz="457200">
              <a:defRPr sz="2200"/>
            </a:pPr>
            <a:r>
              <a:rPr lang="en-US" dirty="0"/>
              <a:t>  </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t>Typescript-specific Refactoring </a:t>
            </a:r>
            <a:r>
              <a:rPr lang="en-US" dirty="0">
                <a:hlinkClick r:id="rId4"/>
              </a:rPr>
              <a:t>https://www.jetbrains.com/help/webstorm/specific-typescript-refactorings.html</a:t>
            </a:r>
            <a:r>
              <a:rPr lang="en-US" dirty="0"/>
              <a:t> </a:t>
            </a:r>
          </a:p>
          <a:p>
            <a:pPr defTabSz="457200">
              <a:defRPr sz="2200"/>
            </a:pPr>
            <a:r>
              <a:rPr dirty="0"/>
              <a:t> </a:t>
            </a:r>
          </a:p>
          <a:p>
            <a:pPr defTabSz="457200">
              <a:defRPr sz="2200"/>
            </a:pPr>
            <a:endParaRPr dirty="0"/>
          </a:p>
          <a:p>
            <a:pPr defTabSz="457200">
              <a:defRPr sz="2200"/>
            </a:pPr>
            <a:r>
              <a:rPr dirty="0"/>
              <a:t>Way, way more refactoring than this. Again, over a hundred. What’s most useful is often what’s automated…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rPr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r>
              <a:rPr lang="en-US" dirty="0"/>
              <a:t>, often by refactoring.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rPr dirty="0"/>
              <a:t>Here are steps:</a:t>
            </a:r>
          </a:p>
          <a:p>
            <a:pPr marL="457200" indent="-457200" defTabSz="457200">
              <a:buSzPct val="100000"/>
              <a:buAutoNum type="arabicPeriod"/>
              <a:defRPr sz="2200"/>
            </a:pPr>
            <a:r>
              <a:rPr dirty="0"/>
              <a:t>Plan the ideal. </a:t>
            </a:r>
          </a:p>
          <a:p>
            <a:pPr marL="457200" indent="-457200" defTabSz="457200">
              <a:buSzPct val="100000"/>
              <a:buAutoNum type="arabicPeriod"/>
              <a:defRPr sz="2200"/>
            </a:pPr>
            <a:r>
              <a:rPr dirty="0"/>
              <a:t>Track your Actual. </a:t>
            </a:r>
          </a:p>
          <a:p>
            <a:pPr marL="457200" indent="-457200" defTabSz="457200">
              <a:buSzPct val="100000"/>
              <a:buAutoNum type="arabicPeriod"/>
              <a:defRPr sz="2200"/>
            </a:pPr>
            <a:r>
              <a:rPr dirty="0"/>
              <a:t>Track what you spend on waste. </a:t>
            </a:r>
          </a:p>
          <a:p>
            <a:pPr marL="457200" indent="-457200" defTabSz="457200">
              <a:buSzPct val="100000"/>
              <a:buAutoNum type="arabicPeriod"/>
              <a:defRPr sz="2200"/>
            </a:pPr>
            <a:r>
              <a:rPr dirty="0"/>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381000" y="685800"/>
            <a:ext cx="6096000" cy="3429000"/>
          </a:xfrm>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rPr dirty="0"/>
              <a:t>We’ve talked about what </a:t>
            </a:r>
            <a:r>
              <a:rPr dirty="0" err="1"/>
              <a:t>refactorings</a:t>
            </a:r>
            <a:r>
              <a:rPr dirty="0"/>
              <a:t> are.  But why would you want to refactor?</a:t>
            </a:r>
            <a:r>
              <a:rPr lang="en-US" dirty="0"/>
              <a:t>  Here are some possible reasons.</a:t>
            </a:r>
          </a:p>
          <a:p>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rPr dirty="0"/>
              <a:t>Facebook was originally written in PHP. They didn’t want to change. So they wrote a new language that closed various gaps in PHP’s design</a:t>
            </a:r>
            <a:endParaRPr sz="1400" dirty="0"/>
          </a:p>
          <a:p>
            <a:pPr defTabSz="457145">
              <a:defRPr sz="2200"/>
            </a:pPr>
            <a:r>
              <a:rPr dirty="0"/>
              <a:t>In 2004 @ Facebook, using a now-popular framework like </a:t>
            </a:r>
            <a:r>
              <a:rPr u="sng" dirty="0">
                <a:solidFill>
                  <a:srgbClr val="0000FF"/>
                </a:solidFill>
                <a:uFill>
                  <a:solidFill>
                    <a:srgbClr val="0000FF"/>
                  </a:solidFill>
                </a:uFill>
                <a:hlinkClick r:id="rId3"/>
              </a:rPr>
              <a:t>Ruby on Rails</a:t>
            </a:r>
            <a:r>
              <a:rPr dirty="0"/>
              <a:t> or </a:t>
            </a:r>
            <a:r>
              <a:rPr u="sng" dirty="0">
                <a:solidFill>
                  <a:srgbClr val="0000FF"/>
                </a:solidFill>
                <a:uFill>
                  <a:solidFill>
                    <a:srgbClr val="0000FF"/>
                  </a:solidFill>
                </a:uFill>
                <a:hlinkClick r:id="rId4"/>
              </a:rPr>
              <a:t>Django</a:t>
            </a:r>
            <a:r>
              <a:rPr dirty="0"/>
              <a:t> wasn’t an option. Rails’ first public release was a few months later, and Django wasn’t unveiled until the following year. A decade later, PHP’s been </a:t>
            </a:r>
            <a:r>
              <a:rPr u="sng" dirty="0">
                <a:solidFill>
                  <a:srgbClr val="0000FF"/>
                </a:solidFill>
                <a:uFill>
                  <a:solidFill>
                    <a:srgbClr val="0000FF"/>
                  </a:solidFill>
                </a:uFill>
                <a:hlinkClick r:id="rId5"/>
              </a:rPr>
              <a:t>widely derided</a:t>
            </a:r>
            <a:r>
              <a:rPr dirty="0"/>
              <a:t> for having a sprawling library of inconsistently named and defined built-in functions, syntax and semantics </a:t>
            </a:r>
            <a:r>
              <a:rPr u="sng" dirty="0">
                <a:solidFill>
                  <a:srgbClr val="0000FF"/>
                </a:solidFill>
                <a:uFill>
                  <a:solidFill>
                    <a:srgbClr val="0000FF"/>
                  </a:solidFill>
                </a:uFill>
                <a:hlinkClick r:id="rId6"/>
              </a:rPr>
              <a:t>just different enough</a:t>
            </a:r>
            <a:r>
              <a:rPr dirty="0"/>
              <a:t> from related languages to confuse multilingual programmers, and a history of </a:t>
            </a:r>
            <a:r>
              <a:rPr u="sng" dirty="0">
                <a:solidFill>
                  <a:srgbClr val="0000FF"/>
                </a:solidFill>
                <a:uFill>
                  <a:solidFill>
                    <a:srgbClr val="0000FF"/>
                  </a:solidFill>
                </a:uFill>
                <a:hlinkClick r:id="rId7"/>
              </a:rPr>
              <a:t>design decisions</a:t>
            </a:r>
            <a:r>
              <a:rPr dirty="0"/>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rPr dirty="0"/>
              <a:t>Traditional PHP is dynamically typed unlike languages like Java or C where types have to defined at compile time (statically typed).</a:t>
            </a:r>
          </a:p>
          <a:p>
            <a:pPr defTabSz="457200">
              <a:defRPr sz="2200"/>
            </a:pPr>
            <a:r>
              <a:rPr dirty="0"/>
              <a:t>Hack lets programmers specify the types of some variables in their code and uses logic to infer the rest based on how variables are used together, issuing an error if the code’s logically inconsistent</a:t>
            </a:r>
            <a:r>
              <a:rPr lang="en-US" dirty="0"/>
              <a:t> (this is called “gradual typing")</a:t>
            </a:r>
            <a:r>
              <a:rPr dirty="0"/>
              <a:t>. </a:t>
            </a:r>
          </a:p>
          <a:p>
            <a:pPr defTabSz="457200">
              <a:defRPr sz="2200"/>
            </a:pPr>
            <a:r>
              <a:rPr dirty="0"/>
              <a:t>When a file has changed, the two versions are compared to deduce what must be rechecked at a very fine-grained level: at the method level, not at the file level.”</a:t>
            </a:r>
          </a:p>
          <a:p>
            <a:pPr defTabSz="457200">
              <a:defRPr sz="2200"/>
            </a:pPr>
            <a:r>
              <a:rPr dirty="0"/>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rPr dirty="0"/>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rPr dirty="0"/>
              <a:t>Reasons for migration: </a:t>
            </a:r>
            <a:br>
              <a:rPr dirty="0"/>
            </a:br>
            <a:r>
              <a:rPr dirty="0"/>
              <a:t>-Typing support</a:t>
            </a:r>
            <a:r>
              <a:rPr b="0" dirty="0"/>
              <a:t> for dev velocity, </a:t>
            </a:r>
            <a:br>
              <a:rPr b="0" dirty="0"/>
            </a:br>
            <a:r>
              <a:rPr b="0" dirty="0"/>
              <a:t>-Better </a:t>
            </a:r>
            <a:r>
              <a:rPr dirty="0"/>
              <a:t>performance</a:t>
            </a:r>
            <a:r>
              <a:rPr b="0" dirty="0"/>
              <a:t> than Python 2, </a:t>
            </a:r>
            <a:br>
              <a:rPr b="0" dirty="0"/>
            </a:br>
            <a:r>
              <a:rPr b="0" dirty="0"/>
              <a:t>-</a:t>
            </a:r>
            <a:r>
              <a:rPr dirty="0"/>
              <a:t>Community</a:t>
            </a:r>
            <a:r>
              <a:rPr b="0" dirty="0"/>
              <a:t> continues to make Python 3 better and faster</a:t>
            </a:r>
            <a:br>
              <a:rPr b="0" dirty="0"/>
            </a:br>
            <a:r>
              <a:rPr b="0" dirty="0"/>
              <a:t>Took 10 months. All changes were directly merged to Main branch. Initially infrastructure was extended to support both Python2 and Python3.</a:t>
            </a:r>
            <a:br>
              <a:rPr b="0" dirty="0"/>
            </a:br>
            <a:r>
              <a:rPr b="0" dirty="0"/>
              <a:t>In the talk, Lisa shared the challenges they faced in the migration process and how did they solved those problems.</a:t>
            </a:r>
          </a:p>
          <a:p>
            <a:pPr defTabSz="457200">
              <a:buSzPct val="100000"/>
              <a:buFont typeface="Arial"/>
              <a:buChar char="•"/>
              <a:defRPr sz="2200"/>
            </a:pPr>
            <a:r>
              <a:rPr dirty="0"/>
              <a:t>Differences in </a:t>
            </a:r>
            <a:r>
              <a:rPr b="1" dirty="0" err="1"/>
              <a:t>unicode</a:t>
            </a:r>
            <a:r>
              <a:rPr dirty="0"/>
              <a:t>, </a:t>
            </a:r>
            <a:r>
              <a:rPr b="1" dirty="0"/>
              <a:t>str</a:t>
            </a:r>
            <a:r>
              <a:rPr dirty="0"/>
              <a:t>, </a:t>
            </a:r>
            <a:r>
              <a:rPr b="1" dirty="0"/>
              <a:t>bytes</a:t>
            </a:r>
            <a:r>
              <a:rPr dirty="0"/>
              <a:t>. Solved by using helper functions.</a:t>
            </a:r>
          </a:p>
          <a:p>
            <a:pPr defTabSz="457200">
              <a:buSzPct val="100000"/>
              <a:buFont typeface="Arial"/>
              <a:buChar char="•"/>
              <a:defRPr sz="2200" b="1"/>
            </a:pPr>
            <a:r>
              <a:rPr dirty="0"/>
              <a:t>Pickle </a:t>
            </a:r>
            <a:r>
              <a:rPr dirty="0" err="1"/>
              <a:t>memcache</a:t>
            </a:r>
            <a:r>
              <a:rPr dirty="0"/>
              <a:t> data format incompatibility</a:t>
            </a:r>
            <a:r>
              <a:rPr b="0" dirty="0"/>
              <a:t> in Python 2 and Python 3. Solved by isolating </a:t>
            </a:r>
            <a:r>
              <a:rPr b="0" dirty="0" err="1"/>
              <a:t>memcaches</a:t>
            </a:r>
            <a:r>
              <a:rPr b="0" dirty="0"/>
              <a:t> for Python 2 and Python 3.</a:t>
            </a:r>
          </a:p>
          <a:p>
            <a:pPr defTabSz="457200">
              <a:buSzPct val="100000"/>
              <a:buFont typeface="Arial"/>
              <a:buChar char="•"/>
              <a:defRPr sz="2200" b="1"/>
            </a:pPr>
            <a:r>
              <a:rPr dirty="0"/>
              <a:t>Iterator</a:t>
            </a:r>
            <a:r>
              <a:rPr b="0" dirty="0"/>
              <a:t> differences, such as map. Solved by converting all maps to list in Python 3.</a:t>
            </a:r>
          </a:p>
          <a:p>
            <a:pPr defTabSz="457200">
              <a:buSzPct val="100000"/>
              <a:buFont typeface="Arial"/>
              <a:buChar char="•"/>
              <a:defRPr sz="2200" b="1"/>
            </a:pPr>
            <a:r>
              <a:rPr dirty="0"/>
              <a:t>Dictionary order</a:t>
            </a:r>
            <a:r>
              <a:rPr b="0" dirty="0"/>
              <a:t> is different in different Python versions, which caused differences in the dumped JSON data. Solved by forcing </a:t>
            </a:r>
            <a:r>
              <a:rPr b="0" dirty="0" err="1"/>
              <a:t>sorted_keys</a:t>
            </a:r>
            <a:r>
              <a:rPr b="0" dirty="0"/>
              <a:t> in </a:t>
            </a:r>
            <a:r>
              <a:rPr b="0" dirty="0" err="1"/>
              <a:t>json.dump</a:t>
            </a:r>
            <a:r>
              <a:rPr b="0" dirty="0"/>
              <a:t> function.</a:t>
            </a:r>
          </a:p>
          <a:p>
            <a:pPr defTabSz="457200">
              <a:buSzPct val="100000"/>
              <a:buFont typeface="Arial"/>
              <a:buChar char="•"/>
              <a:defRPr sz="2200"/>
            </a:pPr>
            <a:r>
              <a:rPr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dirty="0" err="1"/>
              <a:t>unicode</a:t>
            </a:r>
            <a:r>
              <a:rPr dirty="0"/>
              <a:t> issue. Solved by adding a magical character </a:t>
            </a:r>
            <a:r>
              <a:rPr b="1" dirty="0"/>
              <a:t>“b”</a:t>
            </a:r>
            <a:r>
              <a:rPr dirty="0"/>
              <a:t>, just like this:</a:t>
            </a:r>
          </a:p>
          <a:p>
            <a:pPr defTabSz="457200">
              <a:defRPr sz="2200"/>
            </a:pPr>
            <a:r>
              <a:rPr dirty="0"/>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rPr dirty="0"/>
              <a:t>Instagram’s python 3 migration took 10 months and was completed in Feb 2017. It has resulted in a lot of saving in CPU usage (12%) and memory utilization (30%).</a:t>
            </a:r>
            <a:br>
              <a:rPr lang="en-US" dirty="0"/>
            </a:br>
            <a:r>
              <a:rPr lang="en-US" dirty="0" err="1"/>
              <a:t>uWSGI</a:t>
            </a:r>
            <a:r>
              <a:rPr lang="en-US" dirty="0"/>
              <a:t> (Web Server Gateway Interface) is an open source software application that "aims at developing a full stack for building hosting services". It is </a:t>
            </a:r>
            <a:r>
              <a:rPr lang="en-US" b="1" dirty="0"/>
              <a:t>a fast, self-healing and developer/sysadmin-friendly application container server coded in pure C. </a:t>
            </a:r>
          </a:p>
          <a:p>
            <a:r>
              <a:rPr lang="en-US" i="1" dirty="0"/>
              <a:t>Django</a:t>
            </a:r>
            <a:r>
              <a:rPr lang="en-US" dirty="0"/>
              <a:t> is a high-level Python web framework that encourages rapid development and clean, pragmatic design</a:t>
            </a:r>
            <a:br>
              <a:rPr lang="en-US" dirty="0"/>
            </a:br>
            <a:r>
              <a:rPr lang="en-US" dirty="0"/>
              <a:t>Celery is a distributed task queue for UNIX systems. It </a:t>
            </a:r>
            <a:r>
              <a:rPr lang="en-US" b="1" dirty="0"/>
              <a:t>allows you to offload work from your Python app</a:t>
            </a:r>
            <a:r>
              <a:rPr lang="en-US" dirty="0"/>
              <a:t>. Once you integrate Celery into your app, you can send time-intensive tasks to Celery's task queue.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pPr marL="0" marR="0" fontAlgn="base"/>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Siri also had a cumbersome design that made it time-consuming to add new features, said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who was given the job of improving Siri in 2014. Siri’s database contains a gigantic list of words, including the names of musical artists and locations like restaurants, in nearly two dozen languages.</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That made it “one big snowball,” he said. If someone wanted to add a word to Siri’s database, he added, “it goes in one big pile.”</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So seemingly simple updates, like adding some new phrases to the data set, would require rebuilding the entire database, which could take up to six weeks,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said. Adding more complex features like new search tools could take nearly a year. That meant there was no path for Siri to become a creative assistant like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ChatGPT</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he said.</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2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rPr dirty="0"/>
              <a:t>Here is a simple example: removing a hardcoded string as introducing it as parameter. This is an optional parameter in first version of refactoring. In the next version, we could make that a required parameter</a:t>
            </a:r>
          </a:p>
          <a:p>
            <a:pPr defTabSz="457200">
              <a:defRPr sz="2200"/>
            </a:pPr>
            <a:r>
              <a:rPr dirty="0"/>
              <a:t>More examples at</a:t>
            </a:r>
          </a:p>
          <a:p>
            <a:pPr defTabSz="457200">
              <a:defRPr sz="2200"/>
            </a:pPr>
            <a:r>
              <a:rPr dirty="0"/>
              <a:t>https://www.jetbrains.com/help/webstorm/specific-typescript-refactorings.html#typescript_extract_parameter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rPr dirty="0"/>
              <a:t>It is widely believed that naming is one of the two hardest things in programming. So, perhaps the most common </a:t>
            </a:r>
            <a:r>
              <a:rPr dirty="0" err="1"/>
              <a:t>refactorings</a:t>
            </a:r>
            <a:r>
              <a:rPr dirty="0"/>
              <a:t> we do are the </a:t>
            </a:r>
            <a:r>
              <a:rPr dirty="0" err="1"/>
              <a:t>renameings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rPr dirty="0"/>
              <a:t>Renaming is not just an exercise in changing names. When you can’t think of a good name for something, it’s often a sign of a deeper design malaise. (For example, names like </a:t>
            </a:r>
            <a:r>
              <a:rPr dirty="0" err="1"/>
              <a:t>MartianCounterHelper</a:t>
            </a:r>
            <a:r>
              <a:rPr dirty="0"/>
              <a:t>– what does that mean?) </a:t>
            </a:r>
            <a:endParaRPr lang="en-US" dirty="0"/>
          </a:p>
          <a:p>
            <a:pPr defTabSz="457200">
              <a:defRPr sz="2200"/>
            </a:pPr>
            <a:r>
              <a:rPr lang="en-US" dirty="0"/>
              <a:t>&lt;click&gt;</a:t>
            </a:r>
          </a:p>
          <a:p>
            <a:pPr defTabSz="457200">
              <a:defRPr sz="2200"/>
            </a:pPr>
            <a:r>
              <a:rPr dirty="0"/>
              <a:t>Puzzling over a tricky name often leads to significant improvements to your code.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4.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8.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jetbrains.com/help/webstorm/specific-typescript-refactorings.html" TargetMode="Externa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jetbrains.com/help/webstorm/specific-typescript-refactorings.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fastcompany.com/3028778/why-facebook-invented-a-new-php-derived-language-called-hac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henewstack.io/instagram-makes-smooth-move-python-3/"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66XoCk79kjM" TargetMode="External"/><Relationship Id="rId4" Type="http://schemas.openxmlformats.org/officeDocument/2006/relationships/hyperlink" Target="http://euccas.github.io/blog/20170616/how-instagram-moved-to-python-3.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ytimes.com/2023/03/15/technology/siri-alexa-google-assistant-artificial-intelligence.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a:t>
            </a:r>
            <a:r>
              <a:rPr lang="en-US" dirty="0"/>
              <a:t> and</a:t>
            </a:r>
            <a:r>
              <a:rPr dirty="0"/>
              <a:t>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rPr dirty="0"/>
              <a:t>Fowler gave colorful names </a:t>
            </a:r>
            <a:r>
              <a:rPr lang="en-US" dirty="0"/>
              <a:t>to </a:t>
            </a:r>
            <a:r>
              <a:rPr dirty="0"/>
              <a:t>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371409" y="1544963"/>
            <a:ext cx="3822087" cy="45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4"/>
              </a:rPr>
              <a:t>Mysterious Name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5"/>
              </a:rPr>
              <a:t>Duplicated Code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6"/>
              </a:rPr>
              <a:t>Long Function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7"/>
              </a:rPr>
              <a:t>Long Parameter List</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8"/>
              </a:rPr>
              <a:t>Global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9"/>
              </a:rPr>
              <a:t>Mutable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0"/>
              </a:rPr>
              <a:t>Divergent Change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1"/>
              </a:rPr>
              <a:t>Shotgun Surgery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2"/>
              </a:rPr>
              <a:t>Feature Envy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3"/>
              </a:rPr>
              <a:t>Data Clumps</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4"/>
              </a:rPr>
              <a:t>Primitive Obsession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5"/>
              </a:rPr>
              <a:t>Repeated Switches</a:t>
            </a:r>
          </a:p>
        </p:txBody>
      </p:sp>
      <p:sp>
        <p:nvSpPr>
          <p:cNvPr id="168" name="Loops…"/>
          <p:cNvSpPr txBox="1"/>
          <p:nvPr/>
        </p:nvSpPr>
        <p:spPr>
          <a:xfrm>
            <a:off x="3984619" y="1462959"/>
            <a:ext cx="6698946" cy="4638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7"/>
              </a:rPr>
              <a:t>Lazy Element</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8"/>
              </a:rPr>
              <a:t>Speculative Generality</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9"/>
              </a:rPr>
              <a:t>Temporary Field</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0"/>
              </a:rPr>
              <a:t>Message Chains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1"/>
              </a:rPr>
              <a:t>Middle Man</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2"/>
              </a:rPr>
              <a:t>Insider Trading</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3"/>
              </a:rPr>
              <a:t>Large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4"/>
              </a:rPr>
              <a:t>Alternative Classes with Different Interfaces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5"/>
              </a:rPr>
              <a:t>Data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6"/>
              </a:rPr>
              <a:t>Refused Bequest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rPr dirty="0"/>
              <a:t>Is the most common…</a:t>
            </a:r>
          </a:p>
          <a:p>
            <a:pPr lvl="1">
              <a:buFont typeface="Arial" panose="020B0604020202020204" pitchFamily="34" charset="0"/>
              <a:buChar char="•"/>
            </a:pPr>
            <a:r>
              <a:rPr dirty="0"/>
              <a:t>Rename Function (124) </a:t>
            </a:r>
            <a:endParaRPr lang="en-US" dirty="0"/>
          </a:p>
          <a:p>
            <a:pPr lvl="1">
              <a:buFont typeface="Arial" panose="020B0604020202020204" pitchFamily="34" charset="0"/>
              <a:buChar char="•"/>
            </a:pPr>
            <a:r>
              <a:rPr dirty="0"/>
              <a:t>Rename Variable (137)</a:t>
            </a:r>
          </a:p>
          <a:p>
            <a:pPr lvl="1">
              <a:buFont typeface="Arial" panose="020B0604020202020204" pitchFamily="34" charset="0"/>
              <a:buChar char="•"/>
            </a:pPr>
            <a:r>
              <a:rPr dirty="0"/>
              <a:t>Rename Field (244) </a:t>
            </a:r>
          </a:p>
          <a:p>
            <a:r>
              <a:rPr dirty="0"/>
              <a:t>We are often afraid to rename things, thinking it’s not worth the trouble, but a good name can save hours of future puzzled incomprehension</a:t>
            </a:r>
          </a:p>
          <a:p>
            <a:r>
              <a:rPr dirty="0"/>
              <a:t>Renaming is not just an exercise</a:t>
            </a:r>
          </a:p>
          <a:p>
            <a:r>
              <a:rPr dirty="0"/>
              <a:t>When you are not happy with a name, it’s often a sign of a deeper design malaise.</a:t>
            </a:r>
          </a:p>
          <a:p>
            <a:r>
              <a:rPr dirty="0"/>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
        <p:nvSpPr>
          <p:cNvPr id="2" name="Rectangle 1">
            <a:extLst>
              <a:ext uri="{FF2B5EF4-FFF2-40B4-BE49-F238E27FC236}">
                <a16:creationId xmlns:a16="http://schemas.microsoft.com/office/drawing/2014/main" id="{9BF1BDC0-322B-2ABB-9C12-AFE6B5DC778F}"/>
              </a:ext>
            </a:extLst>
          </p:cNvPr>
          <p:cNvSpPr/>
          <p:nvPr/>
        </p:nvSpPr>
        <p:spPr>
          <a:xfrm>
            <a:off x="7695344" y="5220057"/>
            <a:ext cx="3658456" cy="1077216"/>
          </a:xfrm>
          <a:prstGeom prst="rect">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121916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Remember: </a:t>
            </a:r>
          </a:p>
          <a:p>
            <a:pPr marL="0" marR="0" indent="0" algn="ctr" defTabSz="121916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Use </a:t>
            </a:r>
            <a:r>
              <a:rPr lang="en-US" sz="3200" b="1" dirty="0">
                <a:latin typeface="Bradley Hand ITC" panose="03070402050302030203" pitchFamily="66" charset="0"/>
              </a:rPr>
              <a:t>G</a:t>
            </a: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ood </a:t>
            </a:r>
            <a:r>
              <a:rPr lang="en-US" sz="3200" b="1" dirty="0">
                <a:latin typeface="Bradley Hand ITC" panose="03070402050302030203" pitchFamily="66" charset="0"/>
              </a:rPr>
              <a:t>N</a:t>
            </a: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ames!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7540831" cy="463803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extLst>
              <p:ext uri="{D42A27DB-BD31-4B8C-83A1-F6EECF244321}">
                <p14:modId xmlns:p14="http://schemas.microsoft.com/office/powerpoint/2010/main" val="813587239"/>
              </p:ext>
            </p:extLst>
          </p:nvPr>
        </p:nvGraphicFramePr>
        <p:xfrm>
          <a:off x="911385" y="1311633"/>
          <a:ext cx="10659421" cy="4560327"/>
        </p:xfrm>
        <a:graphic>
          <a:graphicData uri="http://schemas.openxmlformats.org/drawingml/2006/table">
            <a:tbl>
              <a:tblPr bandRow="1">
                <a:tableStyleId>{4C3C2611-4C71-4FC5-86AE-919BDF0F9419}</a:tableStyleId>
              </a:tblPr>
              <a:tblGrid>
                <a:gridCol w="3571839">
                  <a:extLst>
                    <a:ext uri="{9D8B030D-6E8A-4147-A177-3AD203B41FA5}">
                      <a16:colId xmlns:a16="http://schemas.microsoft.com/office/drawing/2014/main" val="20000"/>
                    </a:ext>
                  </a:extLst>
                </a:gridCol>
                <a:gridCol w="7087582">
                  <a:extLst>
                    <a:ext uri="{9D8B030D-6E8A-4147-A177-3AD203B41FA5}">
                      <a16:colId xmlns:a16="http://schemas.microsoft.com/office/drawing/2014/main" val="20001"/>
                    </a:ext>
                  </a:extLst>
                </a:gridCol>
              </a:tblGrid>
              <a:tr h="577301">
                <a:tc>
                  <a:txBody>
                    <a:bodyPr/>
                    <a:lstStyle/>
                    <a:p>
                      <a:pPr algn="ctr" defTabSz="642937">
                        <a:defRPr sz="1800"/>
                      </a:pPr>
                      <a:r>
                        <a:rPr b="1" dirty="0">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dirty="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190" name="TextBox 2"/>
          <p:cNvSpPr txBox="1"/>
          <p:nvPr/>
        </p:nvSpPr>
        <p:spPr>
          <a:xfrm>
            <a:off x="9350780" y="845972"/>
            <a:ext cx="2441127"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defRPr sz="1500"/>
            </a:lvl1pPr>
          </a:lstStyle>
          <a:p>
            <a:r>
              <a:rPr sz="1800" dirty="0">
                <a:hlinkClick r:id="rId3"/>
              </a:rPr>
              <a:t>https://refactoring.guru/</a:t>
            </a:r>
            <a:r>
              <a:rPr lang="en-US" sz="1800" dirty="0"/>
              <a:t> </a:t>
            </a:r>
            <a:endParaRPr sz="1800" dirty="0"/>
          </a:p>
        </p:txBody>
      </p:sp>
      <p:pic>
        <p:nvPicPr>
          <p:cNvPr id="191" name="Picture 8" descr="Picture 8"/>
          <p:cNvPicPr>
            <a:picLocks noChangeAspect="1"/>
          </p:cNvPicPr>
          <p:nvPr/>
        </p:nvPicPr>
        <p:blipFill>
          <a:blip r:embed="rId4"/>
          <a:stretch>
            <a:fillRect/>
          </a:stretch>
        </p:blipFill>
        <p:spPr>
          <a:xfrm>
            <a:off x="8971450" y="-13931"/>
            <a:ext cx="3199789" cy="868862"/>
          </a:xfrm>
          <a:prstGeom prst="rect">
            <a:avLst/>
          </a:prstGeom>
          <a:ln w="12700">
            <a:miter lim="400000"/>
          </a:ln>
        </p:spPr>
      </p:pic>
      <p:sp>
        <p:nvSpPr>
          <p:cNvPr id="2" name="TextBox 1">
            <a:extLst>
              <a:ext uri="{FF2B5EF4-FFF2-40B4-BE49-F238E27FC236}">
                <a16:creationId xmlns:a16="http://schemas.microsoft.com/office/drawing/2014/main" id="{428F5326-7F9D-BF78-2EA0-B0BC61DA8F1F}"/>
              </a:ext>
            </a:extLst>
          </p:cNvPr>
          <p:cNvSpPr txBox="1"/>
          <p:nvPr/>
        </p:nvSpPr>
        <p:spPr>
          <a:xfrm>
            <a:off x="3206338" y="6549367"/>
            <a:ext cx="801815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Typescript-specific Refactoring </a:t>
            </a:r>
            <a:r>
              <a:rPr lang="en-US" dirty="0">
                <a:hlinkClick r:id="rId5"/>
              </a:rPr>
              <a:t>https://www.jetbrains.com/help/webstorm/specific-typescript-refactorings.html</a:t>
            </a:r>
            <a:r>
              <a:rPr lang="en-US" dirty="0"/>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rPr lang="en-US" dirty="0"/>
              <a:t>							</a:t>
            </a:r>
            <a:r>
              <a:rPr dirty="0"/>
              <a:t>aka </a:t>
            </a:r>
            <a:r>
              <a:rPr b="1" i="1" dirty="0"/>
              <a:t>Refactoring by Abstraction</a:t>
            </a:r>
          </a:p>
          <a:p>
            <a:r>
              <a:rPr dirty="0"/>
              <a:t>Bad abstraction is worst than duplication </a:t>
            </a:r>
          </a:p>
          <a:p>
            <a:pPr lvl="1">
              <a:buFont typeface="Arial" panose="020B0604020202020204" pitchFamily="34" charset="0"/>
              <a:buChar char="•"/>
            </a:pPr>
            <a:r>
              <a:rPr dirty="0"/>
              <a:t>(pieces of code that look the same, still represent different concepts).</a:t>
            </a:r>
          </a:p>
          <a:p>
            <a:endParaRPr lang="en-US" dirty="0"/>
          </a:p>
          <a:p>
            <a:endParaRPr lang="en-US" dirty="0"/>
          </a:p>
          <a:p>
            <a:endParaRPr lang="en-US" dirty="0"/>
          </a:p>
          <a:p>
            <a:endParaRPr lang="en-US" dirty="0"/>
          </a:p>
          <a:p>
            <a:endParaRPr lang="en-US" dirty="0"/>
          </a:p>
          <a:p>
            <a:endParaRPr lang="en-US" dirty="0"/>
          </a:p>
          <a:p>
            <a:endParaRPr lang="en-US" dirty="0"/>
          </a:p>
          <a:p>
            <a:r>
              <a:rPr dirty="0"/>
              <a:t>Use “</a:t>
            </a:r>
            <a:r>
              <a:rPr dirty="0">
                <a:solidFill>
                  <a:srgbClr val="FF0000"/>
                </a:solidFill>
              </a:rPr>
              <a:t>Rule of Three</a:t>
            </a:r>
            <a:r>
              <a:rPr dirty="0"/>
              <a:t>” – Three strikes and you refactor</a:t>
            </a:r>
            <a:r>
              <a:rPr lang="en-US" dirty="0"/>
              <a:t> </a:t>
            </a:r>
            <a:endParaRPr dirty="0"/>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198" name="TextBox 3"/>
          <p:cNvSpPr txBox="1"/>
          <p:nvPr/>
        </p:nvSpPr>
        <p:spPr>
          <a:xfrm>
            <a:off x="5096517" y="6076206"/>
            <a:ext cx="5772371"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r>
              <a:rPr sz="1600" dirty="0">
                <a:hlinkClick r:id="rId3"/>
              </a:rPr>
              <a:t>https://understandlegacycode.com/blog/refactoring-rule-of-three/</a:t>
            </a:r>
            <a:r>
              <a:rPr lang="en-US" sz="1600" dirty="0"/>
              <a:t>  </a:t>
            </a:r>
            <a:endParaRPr sz="1600" dirty="0"/>
          </a:p>
        </p:txBody>
      </p:sp>
      <p:graphicFrame>
        <p:nvGraphicFramePr>
          <p:cNvPr id="199" name="Table"/>
          <p:cNvGraphicFramePr/>
          <p:nvPr>
            <p:extLst>
              <p:ext uri="{D42A27DB-BD31-4B8C-83A1-F6EECF244321}">
                <p14:modId xmlns:p14="http://schemas.microsoft.com/office/powerpoint/2010/main" val="3195327224"/>
              </p:ext>
            </p:extLst>
          </p:nvPr>
        </p:nvGraphicFramePr>
        <p:xfrm>
          <a:off x="1142273" y="2582451"/>
          <a:ext cx="9907453" cy="2653030"/>
        </p:xfrm>
        <a:graphic>
          <a:graphicData uri="http://schemas.openxmlformats.org/drawingml/2006/table">
            <a:tbl>
              <a:tblPr bandRow="1">
                <a:tableStyleId>{4C3C2611-4C71-4FC5-86AE-919BDF0F9419}</a:tableStyleId>
              </a:tblPr>
              <a:tblGrid>
                <a:gridCol w="3165100">
                  <a:extLst>
                    <a:ext uri="{9D8B030D-6E8A-4147-A177-3AD203B41FA5}">
                      <a16:colId xmlns:a16="http://schemas.microsoft.com/office/drawing/2014/main" val="20000"/>
                    </a:ext>
                  </a:extLst>
                </a:gridCol>
                <a:gridCol w="6742353">
                  <a:extLst>
                    <a:ext uri="{9D8B030D-6E8A-4147-A177-3AD203B41FA5}">
                      <a16:colId xmlns:a16="http://schemas.microsoft.com/office/drawing/2014/main" val="20001"/>
                    </a:ext>
                  </a:extLst>
                </a:gridCol>
              </a:tblGrid>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650555">
                <a:tc>
                  <a:txBody>
                    <a:bodyPr/>
                    <a:lstStyle/>
                    <a:p>
                      <a:pPr lvl="1" indent="160734" algn="ctr" defTabSz="342909">
                        <a:lnSpc>
                          <a:spcPct val="104000"/>
                        </a:lnSpc>
                        <a:spcBef>
                          <a:spcPts val="200"/>
                        </a:spcBef>
                        <a:defRPr sz="2100" b="1">
                          <a:solidFill>
                            <a:srgbClr val="615445"/>
                          </a:solidFill>
                          <a:latin typeface="+mn-lt"/>
                          <a:ea typeface="+mn-ea"/>
                          <a:cs typeface="+mn-cs"/>
                          <a:sym typeface="Helvetica"/>
                        </a:defRPr>
                      </a:pPr>
                      <a:r>
                        <a:rPr dirty="0"/>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39539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BEE4D382-AAAB-23DE-0DB3-02C82CA371D9}"/>
              </a:ext>
            </a:extLst>
          </p:cNvPr>
          <p:cNvSpPr txBox="1"/>
          <p:nvPr/>
        </p:nvSpPr>
        <p:spPr>
          <a:xfrm>
            <a:off x="3206338" y="6549367"/>
            <a:ext cx="801815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Typescript-specific Refactoring </a:t>
            </a:r>
            <a:r>
              <a:rPr lang="en-US" dirty="0">
                <a:hlinkClick r:id="rId4"/>
              </a:rPr>
              <a:t>https://www.jetbrains.com/help/webstorm/specific-typescript-refactorings.html</a:t>
            </a:r>
            <a:r>
              <a:rPr lang="en-US" dirty="0"/>
              <a: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normAutofit/>
          </a:bodyPr>
          <a:lstStyle>
            <a:lvl1pPr defTabSz="963143">
              <a:defRPr sz="3200" spc="-68"/>
            </a:lvl1pPr>
          </a:lstStyle>
          <a:p>
            <a:r>
              <a:rPr sz="3600" dirty="0"/>
              <a:t>Refactoring Benefits</a:t>
            </a:r>
          </a:p>
        </p:txBody>
      </p:sp>
      <p:sp>
        <p:nvSpPr>
          <p:cNvPr id="224" name="Text Placeholder 7"/>
          <p:cNvSpPr txBox="1">
            <a:spLocks noGrp="1"/>
          </p:cNvSpPr>
          <p:nvPr>
            <p:ph type="body" idx="1"/>
          </p:nvPr>
        </p:nvSpPr>
        <p:spPr>
          <a:prstGeom prst="rect">
            <a:avLst/>
          </a:prstGeom>
        </p:spPr>
        <p:txBody>
          <a:bodyPr/>
          <a:lstStyle/>
          <a:p>
            <a:r>
              <a:rPr dirty="0"/>
              <a:t>Small incremental steps that preserve program behavior</a:t>
            </a:r>
          </a:p>
          <a:p>
            <a:pPr lvl="1">
              <a:buFont typeface="Arial" panose="020B0604020202020204" pitchFamily="34" charset="0"/>
              <a:buChar char="•"/>
            </a:pPr>
            <a:r>
              <a:rPr dirty="0"/>
              <a:t>…simplify regression testing</a:t>
            </a:r>
          </a:p>
          <a:p>
            <a:r>
              <a:rPr dirty="0"/>
              <a:t>Aiming for simple steps</a:t>
            </a:r>
          </a:p>
          <a:p>
            <a:pPr lvl="1">
              <a:buFont typeface="Arial" panose="020B0604020202020204" pitchFamily="34" charset="0"/>
              <a:buChar char="•"/>
            </a:pPr>
            <a:r>
              <a:rPr dirty="0"/>
              <a:t>…allows for automation</a:t>
            </a:r>
          </a:p>
          <a:p>
            <a:r>
              <a:rPr dirty="0"/>
              <a:t>Refactoring needs not proceed in a straight line</a:t>
            </a:r>
          </a:p>
          <a:p>
            <a:pPr lvl="1">
              <a:buFont typeface="Arial" panose="020B0604020202020204" pitchFamily="34" charset="0"/>
              <a:buChar char="•"/>
            </a:pPr>
            <a:r>
              <a:rPr dirty="0"/>
              <a:t>…sometimes, you want to undo a step you did earlier</a:t>
            </a:r>
          </a:p>
          <a:p>
            <a:pPr lvl="1">
              <a:buFont typeface="Arial" panose="020B0604020202020204" pitchFamily="34" charset="0"/>
              <a:buChar char="•"/>
            </a:pPr>
            <a:r>
              <a:rPr dirty="0"/>
              <a:t>…when you have insights for a better design</a:t>
            </a:r>
          </a:p>
          <a:p>
            <a:pPr lvl="1">
              <a:buFont typeface="Arial" panose="020B0604020202020204" pitchFamily="34" charset="0"/>
              <a:buChar char="•"/>
            </a:pPr>
            <a:r>
              <a:rPr dirty="0"/>
              <a:t>Having a name for what you did makes </a:t>
            </a:r>
            <a:r>
              <a:rPr dirty="0" err="1"/>
              <a:t>undos</a:t>
            </a:r>
            <a:r>
              <a:rPr dirty="0"/>
              <a:t>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rPr dirty="0"/>
              <a:t>Developer time is valuable: is this the best use of</a:t>
            </a:r>
            <a:r>
              <a:rPr lang="en-US" dirty="0"/>
              <a:t> your</a:t>
            </a:r>
            <a:r>
              <a:rPr dirty="0"/>
              <a:t> time today?</a:t>
            </a:r>
          </a:p>
          <a:p>
            <a:r>
              <a:rPr dirty="0"/>
              <a:t>Despite best intentions, may not be safe</a:t>
            </a:r>
          </a:p>
          <a:p>
            <a:r>
              <a:rPr dirty="0"/>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a:xfrm>
            <a:off x="1976436" y="2058698"/>
            <a:ext cx="8239128" cy="1743078"/>
          </a:xfrm>
        </p:spPr>
        <p:txBody>
          <a:bodyPr>
            <a:normAutofit/>
          </a:bodyPr>
          <a:lstStyle/>
          <a:p>
            <a:r>
              <a:rPr lang="en-US" sz="3797"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rPr dirty="0"/>
              <a:t>… is the accumulation of internal problems in a code base</a:t>
            </a:r>
          </a:p>
          <a:p>
            <a:pPr>
              <a:defRPr i="1"/>
            </a:pPr>
            <a:r>
              <a:rPr dirty="0"/>
              <a:t>Internal because they don’t show as user-visible failures</a:t>
            </a:r>
          </a:p>
          <a:p>
            <a:r>
              <a:rPr dirty="0"/>
              <a:t>Examples:</a:t>
            </a:r>
          </a:p>
          <a:p>
            <a:pPr lvl="1">
              <a:buFont typeface="Arial" panose="020B0604020202020204" pitchFamily="34" charset="0"/>
              <a:buChar char="•"/>
            </a:pPr>
            <a:r>
              <a:rPr dirty="0"/>
              <a:t>Code Smells</a:t>
            </a:r>
          </a:p>
          <a:p>
            <a:pPr lvl="1">
              <a:buFont typeface="Arial" panose="020B0604020202020204" pitchFamily="34" charset="0"/>
              <a:buChar char="•"/>
            </a:pPr>
            <a:r>
              <a:rPr dirty="0"/>
              <a:t>Missing tests</a:t>
            </a:r>
          </a:p>
          <a:p>
            <a:pPr lvl="1">
              <a:buFont typeface="Arial" panose="020B0604020202020204" pitchFamily="34" charset="0"/>
              <a:buChar char="•"/>
            </a:pPr>
            <a:r>
              <a:rPr dirty="0"/>
              <a:t>Missing documentation</a:t>
            </a:r>
          </a:p>
          <a:p>
            <a:pPr lvl="1">
              <a:buFont typeface="Arial" panose="020B0604020202020204" pitchFamily="34" charset="0"/>
              <a:buChar char="•"/>
            </a:pPr>
            <a:r>
              <a:rPr dirty="0"/>
              <a:t>Dependency on old versions of third-party systems</a:t>
            </a:r>
          </a:p>
          <a:p>
            <a:pPr lvl="1">
              <a:buFont typeface="Arial" panose="020B0604020202020204" pitchFamily="34" charset="0"/>
              <a:buChar char="•"/>
            </a:pPr>
            <a:r>
              <a:rPr dirty="0"/>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rPr dirty="0"/>
              <a:t>…has costs, i.e. </a:t>
            </a:r>
            <a:r>
              <a:rPr dirty="0">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rPr lang="en-US" dirty="0"/>
              <a:t>Examples of </a:t>
            </a:r>
            <a:r>
              <a:rPr dirty="0"/>
              <a:t>Debt</a:t>
            </a:r>
          </a:p>
          <a:p>
            <a:pPr algn="r" defTabSz="685821">
              <a:lnSpc>
                <a:spcPct val="90000"/>
              </a:lnSpc>
              <a:spcBef>
                <a:spcPts val="700"/>
              </a:spcBef>
              <a:defRPr sz="2700">
                <a:latin typeface="+mj-lt"/>
                <a:ea typeface="+mj-ea"/>
                <a:cs typeface="+mj-cs"/>
                <a:sym typeface="Helvetica Neue"/>
              </a:defRPr>
            </a:pPr>
            <a:r>
              <a:rPr dirty="0"/>
              <a:t>Code Smells</a:t>
            </a:r>
            <a:endParaRPr sz="2500" dirty="0"/>
          </a:p>
          <a:p>
            <a:pPr algn="r" defTabSz="685821">
              <a:lnSpc>
                <a:spcPct val="90000"/>
              </a:lnSpc>
              <a:spcBef>
                <a:spcPts val="700"/>
              </a:spcBef>
              <a:defRPr sz="2700">
                <a:latin typeface="+mj-lt"/>
                <a:ea typeface="+mj-ea"/>
                <a:cs typeface="+mj-cs"/>
                <a:sym typeface="Helvetica Neue"/>
              </a:defRPr>
            </a:pPr>
            <a:r>
              <a:rPr dirty="0"/>
              <a:t>Missing tests</a:t>
            </a:r>
            <a:endParaRPr sz="2500" dirty="0"/>
          </a:p>
          <a:p>
            <a:pPr algn="r" defTabSz="685821">
              <a:lnSpc>
                <a:spcPct val="90000"/>
              </a:lnSpc>
              <a:spcBef>
                <a:spcPts val="700"/>
              </a:spcBef>
              <a:defRPr sz="2700">
                <a:latin typeface="+mj-lt"/>
                <a:ea typeface="+mj-ea"/>
                <a:cs typeface="+mj-cs"/>
                <a:sym typeface="Helvetica Neue"/>
              </a:defRPr>
            </a:pPr>
            <a:r>
              <a:rPr dirty="0"/>
              <a:t>Missing documentation</a:t>
            </a:r>
            <a:endParaRPr sz="2500" dirty="0"/>
          </a:p>
          <a:p>
            <a:pPr algn="r" defTabSz="685821">
              <a:lnSpc>
                <a:spcPct val="90000"/>
              </a:lnSpc>
              <a:spcBef>
                <a:spcPts val="700"/>
              </a:spcBef>
              <a:defRPr sz="2700">
                <a:latin typeface="+mj-lt"/>
                <a:ea typeface="+mj-ea"/>
                <a:cs typeface="+mj-cs"/>
                <a:sym typeface="Helvetica Neue"/>
              </a:defRPr>
            </a:pPr>
            <a:r>
              <a:rPr dirty="0"/>
              <a:t>Dependency on versions of third-party</a:t>
            </a:r>
            <a:endParaRPr sz="2500" dirty="0"/>
          </a:p>
          <a:p>
            <a:pPr algn="r" defTabSz="685821">
              <a:lnSpc>
                <a:spcPct val="90000"/>
              </a:lnSpc>
              <a:spcBef>
                <a:spcPts val="700"/>
              </a:spcBef>
              <a:defRPr sz="2700">
                <a:latin typeface="+mj-lt"/>
                <a:ea typeface="+mj-ea"/>
                <a:cs typeface="+mj-cs"/>
                <a:sym typeface="Helvetica Neue"/>
              </a:defRPr>
            </a:pPr>
            <a:endParaRPr lang="en-US" sz="2000" dirty="0"/>
          </a:p>
          <a:p>
            <a:pPr algn="r" defTabSz="685821">
              <a:lnSpc>
                <a:spcPct val="90000"/>
              </a:lnSpc>
              <a:spcBef>
                <a:spcPts val="700"/>
              </a:spcBef>
              <a:defRPr sz="2700">
                <a:latin typeface="+mj-lt"/>
                <a:ea typeface="+mj-ea"/>
                <a:cs typeface="+mj-cs"/>
                <a:sym typeface="Helvetica Neue"/>
              </a:defRPr>
            </a:pPr>
            <a:r>
              <a:rPr dirty="0"/>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rPr lang="en-US" dirty="0"/>
              <a:t>Examples of </a:t>
            </a:r>
            <a:r>
              <a:rPr dirty="0"/>
              <a:t>Cost</a:t>
            </a:r>
          </a:p>
          <a:p>
            <a:pPr algn="l" defTabSz="685821">
              <a:lnSpc>
                <a:spcPct val="90000"/>
              </a:lnSpc>
              <a:spcBef>
                <a:spcPts val="700"/>
              </a:spcBef>
              <a:defRPr sz="2700">
                <a:latin typeface="+mj-lt"/>
                <a:ea typeface="+mj-ea"/>
                <a:cs typeface="+mj-cs"/>
                <a:sym typeface="Helvetica Neue"/>
              </a:defRPr>
            </a:pPr>
            <a:r>
              <a:rPr lang="en-US" dirty="0"/>
              <a:t>“Smelly” </a:t>
            </a:r>
            <a:r>
              <a:rPr dirty="0"/>
              <a:t>code is less flexible</a:t>
            </a:r>
          </a:p>
          <a:p>
            <a:pPr algn="l" defTabSz="685821">
              <a:lnSpc>
                <a:spcPct val="90000"/>
              </a:lnSpc>
              <a:spcBef>
                <a:spcPts val="700"/>
              </a:spcBef>
              <a:defRPr sz="2700">
                <a:latin typeface="+mj-lt"/>
                <a:ea typeface="+mj-ea"/>
                <a:cs typeface="+mj-cs"/>
                <a:sym typeface="Helvetica Neue"/>
              </a:defRPr>
            </a:pPr>
            <a:r>
              <a:rPr dirty="0"/>
              <a:t>need to revert breaking change</a:t>
            </a:r>
          </a:p>
          <a:p>
            <a:pPr algn="l" defTabSz="685821">
              <a:lnSpc>
                <a:spcPct val="90000"/>
              </a:lnSpc>
              <a:spcBef>
                <a:spcPts val="700"/>
              </a:spcBef>
              <a:defRPr sz="2700">
                <a:latin typeface="+mj-lt"/>
                <a:ea typeface="+mj-ea"/>
                <a:cs typeface="+mj-cs"/>
                <a:sym typeface="Helvetica Neue"/>
              </a:defRPr>
            </a:pPr>
            <a:r>
              <a:rPr dirty="0"/>
              <a:t>can’t figure out how to use</a:t>
            </a:r>
          </a:p>
          <a:p>
            <a:pPr algn="l" defTabSz="685821">
              <a:lnSpc>
                <a:spcPct val="90000"/>
              </a:lnSpc>
              <a:spcBef>
                <a:spcPts val="700"/>
              </a:spcBef>
              <a:defRPr sz="2700">
                <a:latin typeface="+mj-lt"/>
                <a:ea typeface="+mj-ea"/>
                <a:cs typeface="+mj-cs"/>
                <a:sym typeface="Helvetica Neue"/>
              </a:defRPr>
            </a:pPr>
            <a:r>
              <a:rPr dirty="0"/>
              <a:t>may have to </a:t>
            </a:r>
            <a:r>
              <a:rPr lang="en-US" dirty="0"/>
              <a:t>take over </a:t>
            </a:r>
            <a:r>
              <a:rPr dirty="0"/>
              <a:t>maint</a:t>
            </a:r>
            <a:r>
              <a:rPr lang="en-US" dirty="0"/>
              <a:t>e</a:t>
            </a:r>
            <a:r>
              <a:rPr dirty="0"/>
              <a:t>n</a:t>
            </a:r>
            <a:r>
              <a:rPr lang="en-US" dirty="0"/>
              <a:t>ance of</a:t>
            </a:r>
            <a:r>
              <a:rPr dirty="0"/>
              <a:t> old system</a:t>
            </a:r>
          </a:p>
          <a:p>
            <a:pPr algn="l" defTabSz="685821">
              <a:lnSpc>
                <a:spcPct val="90000"/>
              </a:lnSpc>
              <a:spcBef>
                <a:spcPts val="700"/>
              </a:spcBef>
              <a:defRPr sz="2700">
                <a:latin typeface="+mj-lt"/>
                <a:ea typeface="+mj-ea"/>
                <a:cs typeface="+mj-cs"/>
                <a:sym typeface="Helvetica Neue"/>
              </a:defRPr>
            </a:pPr>
            <a:r>
              <a:rPr dirty="0"/>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lnSpc>
                <a:spcPct val="90000"/>
              </a:lnSpc>
              <a:buSzPct val="90000"/>
              <a:buFont typeface="Arial" panose="020B0604020202020204" pitchFamily="34" charset="0"/>
              <a:buChar char="•"/>
            </a:pPr>
            <a:r>
              <a:rPr dirty="0"/>
              <a:t>Define </a:t>
            </a:r>
            <a:r>
              <a:rPr i="1" dirty="0"/>
              <a:t>refactoring, technical debt,</a:t>
            </a:r>
            <a:r>
              <a:rPr dirty="0"/>
              <a:t> and give examples.</a:t>
            </a:r>
          </a:p>
          <a:p>
            <a:pPr lvl="1">
              <a:lnSpc>
                <a:spcPct val="90000"/>
              </a:lnSpc>
              <a:buSzPct val="90000"/>
              <a:buFont typeface="Arial" panose="020B0604020202020204" pitchFamily="34" charset="0"/>
              <a:buChar char="•"/>
            </a:pPr>
            <a:r>
              <a:rPr dirty="0"/>
              <a:t>Explain how refactoring fits into agile process and help reduce technical debt</a:t>
            </a:r>
          </a:p>
          <a:p>
            <a:pPr lvl="1">
              <a:lnSpc>
                <a:spcPct val="90000"/>
              </a:lnSpc>
              <a:buSzPct val="90000"/>
              <a:buFont typeface="Arial" panose="020B0604020202020204" pitchFamily="34" charset="0"/>
              <a:buChar char="•"/>
            </a:pPr>
            <a:r>
              <a:rPr dirty="0"/>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69772"/>
            <a:ext cx="943213" cy="295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29690"/>
            <a:ext cx="2005955" cy="357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rPr dirty="0"/>
              <a:t>Here are the steps:</a:t>
            </a:r>
          </a:p>
          <a:p>
            <a:pPr lvl="1">
              <a:buFont typeface="Arial" panose="020B0604020202020204" pitchFamily="34" charset="0"/>
              <a:buChar char="•"/>
            </a:pPr>
            <a:r>
              <a:rPr dirty="0"/>
              <a:t>Plan the ideal</a:t>
            </a:r>
          </a:p>
          <a:p>
            <a:pPr lvl="1">
              <a:buFont typeface="Arial" panose="020B0604020202020204" pitchFamily="34" charset="0"/>
              <a:buChar char="•"/>
            </a:pPr>
            <a:r>
              <a:rPr dirty="0"/>
              <a:t>Track your actual</a:t>
            </a:r>
          </a:p>
          <a:p>
            <a:pPr lvl="1">
              <a:buFont typeface="Arial" panose="020B0604020202020204" pitchFamily="34" charset="0"/>
              <a:buChar char="•"/>
            </a:pPr>
            <a:r>
              <a:rPr dirty="0"/>
              <a:t>Track what you spend on waste </a:t>
            </a:r>
          </a:p>
          <a:p>
            <a:pPr lvl="1">
              <a:buFont typeface="Arial" panose="020B0604020202020204" pitchFamily="34" charset="0"/>
              <a:buChar char="•"/>
            </a:pPr>
            <a:r>
              <a:rPr dirty="0"/>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rPr dirty="0"/>
              <a:t>Prototyping</a:t>
            </a:r>
          </a:p>
          <a:p>
            <a:pPr lvl="1">
              <a:buFont typeface="Arial" panose="020B0604020202020204" pitchFamily="34" charset="0"/>
              <a:buChar char="•"/>
            </a:pPr>
            <a:r>
              <a:rPr dirty="0"/>
              <a:t>If code will be discarded, or rewritten, don’t waste time perfecting it</a:t>
            </a:r>
          </a:p>
          <a:p>
            <a:r>
              <a:rPr dirty="0"/>
              <a:t>Getting a product out the door</a:t>
            </a:r>
          </a:p>
          <a:p>
            <a:pPr lvl="1">
              <a:buFont typeface="Arial" panose="020B0604020202020204" pitchFamily="34" charset="0"/>
              <a:buChar char="•"/>
            </a:pPr>
            <a:r>
              <a:rPr dirty="0"/>
              <a:t>Time is often crucial in a competitive environment</a:t>
            </a:r>
          </a:p>
          <a:p>
            <a:r>
              <a:rPr dirty="0"/>
              <a:t>Fixing a critical failure</a:t>
            </a:r>
          </a:p>
          <a:p>
            <a:pPr lvl="1">
              <a:buFont typeface="Arial" panose="020B0604020202020204" pitchFamily="34" charset="0"/>
              <a:buChar char="•"/>
            </a:pPr>
            <a:r>
              <a:rPr dirty="0"/>
              <a:t>People are waiting</a:t>
            </a:r>
          </a:p>
          <a:p>
            <a:r>
              <a:rPr dirty="0"/>
              <a:t>Maybe a simple algorithm is good enough</a:t>
            </a:r>
          </a:p>
          <a:p>
            <a:pPr lvl="1">
              <a:buFont typeface="Arial" panose="020B0604020202020204" pitchFamily="34" charset="0"/>
              <a:buChar char="•"/>
            </a:pPr>
            <a:r>
              <a:rPr dirty="0"/>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rPr dirty="0"/>
              <a:t>Total cost of ownership generally higher than implementation-level issues; harder to get out of choices of:</a:t>
            </a:r>
          </a:p>
          <a:p>
            <a:pPr lvl="1">
              <a:buFont typeface="Arial" panose="020B0604020202020204" pitchFamily="34" charset="0"/>
              <a:buChar char="•"/>
            </a:pPr>
            <a:r>
              <a:rPr dirty="0"/>
              <a:t>Language</a:t>
            </a:r>
          </a:p>
          <a:p>
            <a:pPr lvl="1">
              <a:buFont typeface="Arial" panose="020B0604020202020204" pitchFamily="34" charset="0"/>
              <a:buChar char="•"/>
            </a:pPr>
            <a:r>
              <a:rPr dirty="0"/>
              <a:t>Middleware frameworks</a:t>
            </a:r>
          </a:p>
          <a:p>
            <a:pPr lvl="1">
              <a:buFont typeface="Arial" panose="020B0604020202020204" pitchFamily="34" charset="0"/>
              <a:buChar char="•"/>
            </a:pPr>
            <a:r>
              <a:rPr dirty="0"/>
              <a:t>Deployment pipeline</a:t>
            </a:r>
          </a:p>
          <a:p>
            <a:r>
              <a:rPr dirty="0"/>
              <a:t>Consider: </a:t>
            </a:r>
          </a:p>
          <a:p>
            <a:pPr lvl="1">
              <a:buFont typeface="Arial" panose="020B0604020202020204" pitchFamily="34" charset="0"/>
              <a:buChar char="•"/>
            </a:pPr>
            <a:r>
              <a:rPr dirty="0"/>
              <a:t>What are the quality attributes that our software needs to ultimately satisfy?</a:t>
            </a:r>
          </a:p>
          <a:p>
            <a:pPr lvl="1">
              <a:buFont typeface="Arial" panose="020B0604020202020204" pitchFamily="34" charset="0"/>
              <a:buChar char="•"/>
            </a:pPr>
            <a:r>
              <a:rPr dirty="0"/>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26</a:t>
            </a:fld>
            <a:endParaRPr/>
          </a:p>
        </p:txBody>
      </p:sp>
      <p:pic>
        <p:nvPicPr>
          <p:cNvPr id="312" name="Picture 6" descr="Picture 6"/>
          <p:cNvPicPr>
            <a:picLocks noChangeAspect="1"/>
          </p:cNvPicPr>
          <p:nvPr/>
        </p:nvPicPr>
        <p:blipFill>
          <a:blip r:embed="rId3"/>
          <a:stretch>
            <a:fillRect/>
          </a:stretch>
        </p:blipFill>
        <p:spPr>
          <a:xfrm>
            <a:off x="347660" y="943372"/>
            <a:ext cx="8641961" cy="5632572"/>
          </a:xfrm>
          <a:prstGeom prst="rect">
            <a:avLst/>
          </a:prstGeom>
          <a:ln w="12700">
            <a:miter lim="400000"/>
          </a:ln>
        </p:spPr>
      </p:pic>
      <p:sp>
        <p:nvSpPr>
          <p:cNvPr id="313" name="https://www.fastcompany.com/3028778/why-facebook-invented-a-new-php-derived-language-called-hack"/>
          <p:cNvSpPr txBox="1"/>
          <p:nvPr/>
        </p:nvSpPr>
        <p:spPr>
          <a:xfrm>
            <a:off x="1441775" y="6565335"/>
            <a:ext cx="7445145" cy="264975"/>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anchor="ctr">
            <a:spAutoFit/>
          </a:bodyPr>
          <a:lstStyle/>
          <a:p>
            <a:r>
              <a:rPr sz="1300" dirty="0">
                <a:uFill>
                  <a:solidFill>
                    <a:srgbClr val="0000FF"/>
                  </a:solidFill>
                </a:uFill>
                <a:hlinkClick r:id="rId4"/>
              </a:rPr>
              <a:t>https://www.fastcompany.com/3028778/why-facebook-invented-a-new-php-derived-language-called-hack</a:t>
            </a:r>
            <a:r>
              <a:rPr lang="en-US" sz="1300" dirty="0">
                <a:uFill>
                  <a:solidFill>
                    <a:srgbClr val="0000FF"/>
                  </a:solidFill>
                </a:uFill>
              </a:rPr>
              <a:t> </a:t>
            </a:r>
            <a:r>
              <a:rPr dirty="0"/>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rPr dirty="0"/>
              <a:t>Hack added new safety features…</a:t>
            </a:r>
          </a:p>
          <a:p>
            <a:pPr lvl="1">
              <a:lnSpc>
                <a:spcPct val="81000"/>
              </a:lnSpc>
              <a:buFont typeface="Arial" panose="020B0604020202020204" pitchFamily="34" charset="0"/>
              <a:buChar char="•"/>
            </a:pPr>
            <a:r>
              <a:rPr dirty="0"/>
              <a:t>…automatic type inference</a:t>
            </a:r>
          </a:p>
          <a:p>
            <a:pPr lvl="1">
              <a:lnSpc>
                <a:spcPct val="81000"/>
              </a:lnSpc>
              <a:buFont typeface="Arial" panose="020B0604020202020204" pitchFamily="34" charset="0"/>
              <a:buChar char="•"/>
            </a:pPr>
            <a:r>
              <a:rPr dirty="0"/>
              <a:t>…lets you specify types of variables</a:t>
            </a:r>
          </a:p>
          <a:p>
            <a:pPr lvl="1">
              <a:lnSpc>
                <a:spcPct val="81000"/>
              </a:lnSpc>
              <a:buFont typeface="Arial" panose="020B0604020202020204" pitchFamily="34" charset="0"/>
              <a:buChar char="•"/>
            </a:pPr>
            <a:r>
              <a:rPr dirty="0"/>
              <a:t>…issues an error if code is logically inconsistent</a:t>
            </a:r>
          </a:p>
          <a:p>
            <a:pPr lvl="1">
              <a:lnSpc>
                <a:spcPct val="81000"/>
              </a:lnSpc>
              <a:buFont typeface="Arial" panose="020B0604020202020204" pitchFamily="34" charset="0"/>
              <a:buChar char="•"/>
            </a:pPr>
            <a:r>
              <a:rPr dirty="0"/>
              <a:t>When a file changed, two versions </a:t>
            </a:r>
            <a:r>
              <a:rPr lang="en-US" dirty="0"/>
              <a:t>had to be</a:t>
            </a:r>
            <a:r>
              <a:rPr dirty="0"/>
              <a:t> compared to deduce what must be rechecked at a very fine-grained level</a:t>
            </a:r>
          </a:p>
          <a:p>
            <a:pPr lvl="1">
              <a:lnSpc>
                <a:spcPct val="81000"/>
              </a:lnSpc>
              <a:buFont typeface="Arial" panose="020B0604020202020204" pitchFamily="34" charset="0"/>
              <a:buChar char="•"/>
            </a:pPr>
            <a:r>
              <a:rPr dirty="0"/>
              <a:t>“</a:t>
            </a:r>
            <a:r>
              <a:rPr i="1" dirty="0">
                <a:latin typeface="Calibri"/>
                <a:ea typeface="Calibri"/>
                <a:cs typeface="Calibri"/>
                <a:sym typeface="Calibri"/>
              </a:rPr>
              <a:t>Hack enables us to dynamically convert our code one file at a time</a:t>
            </a:r>
            <a:r>
              <a:rPr dirty="0"/>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27</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152334"/>
            <a:ext cx="6461942" cy="308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28</a:t>
            </a:fld>
            <a:endParaRP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r>
              <a:rPr u="sng" dirty="0">
                <a:solidFill>
                  <a:srgbClr val="0000FF"/>
                </a:solidFill>
                <a:uFill>
                  <a:solidFill>
                    <a:srgbClr val="0000FF"/>
                  </a:solidFill>
                </a:uFill>
                <a:hlinkClick r:id="rId3"/>
              </a:rPr>
              <a:t>https://thenewstack.io/instagram-makes-smooth-move-python-3/</a:t>
            </a:r>
            <a:r>
              <a:rPr dirty="0"/>
              <a:t> </a:t>
            </a:r>
          </a:p>
        </p:txBody>
      </p:sp>
      <p:pic>
        <p:nvPicPr>
          <p:cNvPr id="329" name="Picture 2" descr="Picture 2"/>
          <p:cNvPicPr>
            <a:picLocks noChangeAspect="1"/>
          </p:cNvPicPr>
          <p:nvPr/>
        </p:nvPicPr>
        <p:blipFill>
          <a:blip r:embed="rId4"/>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6" descr="Picture 6"/>
          <p:cNvPicPr>
            <a:picLocks noChangeAspect="1"/>
          </p:cNvPicPr>
          <p:nvPr/>
        </p:nvPicPr>
        <p:blipFill>
          <a:blip r:embed="rId3"/>
          <a:stretch>
            <a:fillRect/>
          </a:stretch>
        </p:blipFill>
        <p:spPr>
          <a:xfrm>
            <a:off x="5128836" y="191912"/>
            <a:ext cx="6903099" cy="2050198"/>
          </a:xfrm>
          <a:prstGeom prst="rect">
            <a:avLst/>
          </a:prstGeom>
          <a:ln w="12700">
            <a:miter lim="400000"/>
          </a:ln>
        </p:spPr>
      </p:pic>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rPr dirty="0"/>
              <a:t>From Python 2 to 3</a:t>
            </a:r>
          </a:p>
          <a:p>
            <a:pPr lvl="1">
              <a:buFont typeface="Arial" panose="020B0604020202020204" pitchFamily="34" charset="0"/>
              <a:buChar char="•"/>
            </a:pPr>
            <a:r>
              <a:rPr dirty="0"/>
              <a:t>Migrated in 10 months</a:t>
            </a:r>
          </a:p>
          <a:p>
            <a:pPr lvl="1">
              <a:buFont typeface="Arial" panose="020B0604020202020204" pitchFamily="34" charset="0"/>
              <a:buChar char="•"/>
            </a:pPr>
            <a:r>
              <a:rPr lang="en-US" dirty="0"/>
              <a:t>All work done directly in Master branch</a:t>
            </a:r>
          </a:p>
          <a:p>
            <a:pPr lvl="1">
              <a:buFont typeface="Arial" panose="020B0604020202020204" pitchFamily="34" charset="0"/>
              <a:buChar char="•"/>
            </a:pPr>
            <a:r>
              <a:rPr lang="en-US" dirty="0"/>
              <a:t>Upgraded all packages (Working </a:t>
            </a:r>
            <a:r>
              <a:rPr dirty="0"/>
              <a:t>Rule: not in Py3 =&gt; not used</a:t>
            </a:r>
            <a:r>
              <a:rPr lang="en-US" dirty="0"/>
              <a:t>)</a:t>
            </a:r>
            <a:endParaRPr dirty="0"/>
          </a:p>
          <a:p>
            <a:r>
              <a:rPr dirty="0"/>
              <a:t>Examples of </a:t>
            </a:r>
            <a:r>
              <a:rPr dirty="0" err="1"/>
              <a:t>refactorings</a:t>
            </a:r>
            <a:r>
              <a:rPr dirty="0"/>
              <a:t>:</a:t>
            </a:r>
          </a:p>
          <a:p>
            <a:pPr lvl="1">
              <a:buFont typeface="Arial" panose="020B0604020202020204" pitchFamily="34" charset="0"/>
              <a:buChar char="•"/>
            </a:pPr>
            <a:r>
              <a:rPr dirty="0"/>
              <a:t>Differences in </a:t>
            </a:r>
            <a:r>
              <a:rPr dirty="0" err="1"/>
              <a:t>unicode</a:t>
            </a:r>
            <a:r>
              <a:rPr dirty="0"/>
              <a:t>, str, bytes =&gt; add helper functions</a:t>
            </a:r>
          </a:p>
          <a:p>
            <a:pPr lvl="1">
              <a:buFont typeface="Arial" panose="020B0604020202020204" pitchFamily="34" charset="0"/>
              <a:buChar char="•"/>
            </a:pPr>
            <a:r>
              <a:rPr dirty="0"/>
              <a:t>Differences in iterators, such as map =&gt; convert all maps to Py3 list</a:t>
            </a:r>
          </a:p>
          <a:p>
            <a:pPr lvl="1">
              <a:buFont typeface="Arial" panose="020B0604020202020204" pitchFamily="34" charset="0"/>
              <a:buChar char="•"/>
            </a:pPr>
            <a:r>
              <a:rPr dirty="0"/>
              <a:t>Differences in dictionary order differences in the dumped JSON data </a:t>
            </a:r>
            <a:br>
              <a:rPr dirty="0"/>
            </a:br>
            <a:r>
              <a:rPr dirty="0"/>
              <a:t>=&gt; force </a:t>
            </a:r>
            <a:r>
              <a:rPr dirty="0" err="1"/>
              <a:t>sorted_keys</a:t>
            </a:r>
            <a:r>
              <a:rPr dirty="0"/>
              <a:t> in </a:t>
            </a:r>
            <a:r>
              <a:rPr dirty="0" err="1"/>
              <a:t>json.dump</a:t>
            </a:r>
            <a:r>
              <a:rPr dirty="0"/>
              <a:t>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29</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numCol="1" anchor="ctr">
              <a:spAutoFit/>
            </a:bodyPr>
            <a:lstStyle/>
            <a:p>
              <a:pPr algn="l" defTabSz="1219169">
                <a:defRPr sz="1100"/>
              </a:pPr>
              <a:r>
                <a:rPr u="sng" dirty="0">
                  <a:solidFill>
                    <a:srgbClr val="0000FF"/>
                  </a:solidFill>
                  <a:uFill>
                    <a:solidFill>
                      <a:srgbClr val="0000FF"/>
                    </a:solidFill>
                  </a:uFill>
                  <a:hlinkClick r:id="rId4"/>
                </a:rPr>
                <a:t>http://euccas.github.io/blog/20170616/how-instagram-moved-to-python-3.html</a:t>
              </a:r>
              <a:r>
                <a:rPr dirty="0"/>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pPr defTabSz="1219169">
              <a:defRPr sz="1300"/>
            </a:pPr>
            <a:r>
              <a:rPr dirty="0" err="1"/>
              <a:t>PyCon</a:t>
            </a:r>
            <a:r>
              <a:rPr dirty="0"/>
              <a:t> 2017 Keynote Talk: </a:t>
            </a:r>
            <a:r>
              <a:rPr dirty="0">
                <a:solidFill>
                  <a:srgbClr val="0000FF"/>
                </a:solidFill>
                <a:uFill>
                  <a:solidFill>
                    <a:srgbClr val="0000FF"/>
                  </a:solidFill>
                </a:uFill>
                <a:hlinkClick r:id="rId5"/>
              </a:rPr>
              <a:t>https://www.youtube.com/watch?v=66XoCk79kjM</a:t>
            </a:r>
            <a:r>
              <a:rPr dirty="0"/>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dirty="0"/>
              <a:t>Refactoring</a:t>
            </a:r>
            <a:r>
              <a:rPr dirty="0"/>
              <a:t> is the process of applying transformations, </a:t>
            </a:r>
            <a:r>
              <a:rPr i="1" dirty="0" err="1"/>
              <a:t>refactorings</a:t>
            </a:r>
            <a:r>
              <a:rPr dirty="0"/>
              <a:t>, to a program</a:t>
            </a:r>
            <a:r>
              <a:rPr lang="en-US" dirty="0"/>
              <a:t> and the </a:t>
            </a:r>
            <a:r>
              <a:rPr lang="en-US" i="1" dirty="0">
                <a:solidFill>
                  <a:srgbClr val="FF0000"/>
                </a:solidFill>
              </a:rPr>
              <a:t>internal structure </a:t>
            </a:r>
            <a:r>
              <a:rPr lang="en-US" dirty="0"/>
              <a:t>of the system is improved </a:t>
            </a:r>
            <a:r>
              <a:rPr dirty="0"/>
              <a:t> </a:t>
            </a:r>
          </a:p>
          <a:p>
            <a:r>
              <a:rPr dirty="0"/>
              <a:t>Goals:</a:t>
            </a:r>
          </a:p>
          <a:p>
            <a:pPr lvl="1">
              <a:buSzPct val="90000"/>
              <a:buFont typeface="Arial" panose="020B0604020202020204" pitchFamily="34" charset="0"/>
              <a:buChar char="•"/>
            </a:pPr>
            <a:r>
              <a:rPr dirty="0"/>
              <a:t>keep program readable, understandable, and maintainable</a:t>
            </a:r>
          </a:p>
          <a:p>
            <a:pPr lvl="1">
              <a:buSzPct val="90000"/>
              <a:buFont typeface="Arial" panose="020B0604020202020204" pitchFamily="34" charset="0"/>
              <a:buChar char="•"/>
            </a:pPr>
            <a:r>
              <a:rPr dirty="0"/>
              <a:t>by eliminating small problems soon, you can avoid big troubles later</a:t>
            </a:r>
          </a:p>
          <a:p>
            <a:r>
              <a:rPr dirty="0"/>
              <a:t>Characteristics:</a:t>
            </a:r>
          </a:p>
          <a:p>
            <a:pPr lvl="1">
              <a:buSzPct val="90000"/>
              <a:buFont typeface="Arial" panose="020B0604020202020204" pitchFamily="34" charset="0"/>
              <a:buChar char="•"/>
            </a:pPr>
            <a:r>
              <a:rPr b="1" dirty="0"/>
              <a:t>behavior-preserving</a:t>
            </a:r>
            <a:r>
              <a:rPr dirty="0"/>
              <a:t>, i.e. do not change what the program does</a:t>
            </a:r>
          </a:p>
          <a:p>
            <a:pPr lvl="1">
              <a:buSzPct val="90000"/>
              <a:buFont typeface="Arial" panose="020B0604020202020204" pitchFamily="34" charset="0"/>
              <a:buChar char="•"/>
            </a:pPr>
            <a:r>
              <a:rPr b="1" dirty="0"/>
              <a:t>incremental</a:t>
            </a:r>
            <a:r>
              <a:rPr dirty="0"/>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30</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rPr lang="en-US" dirty="0"/>
              <a:t>Siri</a:t>
            </a:r>
            <a:r>
              <a:rPr dirty="0"/>
              <a:t>’s debt</a:t>
            </a:r>
          </a:p>
        </p:txBody>
      </p:sp>
      <p:sp>
        <p:nvSpPr>
          <p:cNvPr id="345" name="Dropped Python 2 in Feb 2017"/>
          <p:cNvSpPr txBox="1">
            <a:spLocks noGrp="1"/>
          </p:cNvSpPr>
          <p:nvPr>
            <p:ph type="body" sz="quarter" idx="1"/>
          </p:nvPr>
        </p:nvSpPr>
        <p:spPr>
          <a:xfrm>
            <a:off x="335732" y="943370"/>
            <a:ext cx="11696203" cy="5208047"/>
          </a:xfrm>
          <a:prstGeom prst="rect">
            <a:avLst/>
          </a:prstGeom>
        </p:spPr>
        <p:txBody>
          <a:bodyPr>
            <a:normAutofit/>
          </a:bodyPr>
          <a:lstStyle/>
          <a:p>
            <a:r>
              <a:rPr lang="en-US" dirty="0"/>
              <a:t>Voice assistants are “dumb as a rock,” Satya Nadella (Microsoft’s chief executive)</a:t>
            </a:r>
          </a:p>
          <a:p>
            <a:endParaRPr lang="en-US" dirty="0"/>
          </a:p>
          <a:p>
            <a:pPr marL="342900" indent="-342900">
              <a:buFont typeface="Arial" panose="020B0604020202020204" pitchFamily="34" charset="0"/>
              <a:buChar char="•"/>
            </a:pPr>
            <a:r>
              <a:rPr lang="en-US" dirty="0"/>
              <a:t>Clunky Code: Weeks to update code</a:t>
            </a:r>
          </a:p>
          <a:p>
            <a:pPr marL="342900" indent="-342900">
              <a:buFont typeface="Arial" panose="020B0604020202020204" pitchFamily="34" charset="0"/>
              <a:buChar char="•"/>
            </a:pPr>
            <a:r>
              <a:rPr lang="en-US" dirty="0"/>
              <a:t>One big snowball!</a:t>
            </a:r>
          </a:p>
          <a:p>
            <a:pPr marL="342900" indent="-342900">
              <a:buFont typeface="Arial" panose="020B0604020202020204" pitchFamily="34" charset="0"/>
              <a:buChar char="•"/>
            </a:pPr>
            <a:r>
              <a:rPr lang="en-US" dirty="0"/>
              <a:t>6 weeks to build </a:t>
            </a:r>
            <a:r>
              <a:rPr lang="en-US" dirty="0" err="1"/>
              <a:t>db</a:t>
            </a:r>
            <a:r>
              <a:rPr lang="en-US" dirty="0"/>
              <a:t> for adding 1 word </a:t>
            </a:r>
            <a:endParaRPr dirty="0"/>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31</a:t>
            </a:fld>
            <a:endParaRPr/>
          </a:p>
        </p:txBody>
      </p:sp>
      <p:pic>
        <p:nvPicPr>
          <p:cNvPr id="5" name="Picture 4" descr="A picture containing indoor, accessory, bandage&#10;&#10;Description automatically generated">
            <a:extLst>
              <a:ext uri="{FF2B5EF4-FFF2-40B4-BE49-F238E27FC236}">
                <a16:creationId xmlns:a16="http://schemas.microsoft.com/office/drawing/2014/main" id="{85CCBB36-30D1-0A47-E450-168FDEA9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504" y="2227901"/>
            <a:ext cx="6111080" cy="4073058"/>
          </a:xfrm>
          <a:prstGeom prst="rect">
            <a:avLst/>
          </a:prstGeom>
        </p:spPr>
      </p:pic>
      <p:sp>
        <p:nvSpPr>
          <p:cNvPr id="6" name="TextBox 8">
            <a:extLst>
              <a:ext uri="{FF2B5EF4-FFF2-40B4-BE49-F238E27FC236}">
                <a16:creationId xmlns:a16="http://schemas.microsoft.com/office/drawing/2014/main" id="{3842EDDF-6217-10FB-B48D-D138B9E96C06}"/>
              </a:ext>
            </a:extLst>
          </p:cNvPr>
          <p:cNvSpPr txBox="1"/>
          <p:nvPr/>
        </p:nvSpPr>
        <p:spPr>
          <a:xfrm>
            <a:off x="254251" y="6392971"/>
            <a:ext cx="7610865" cy="465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spAutoFit/>
          </a:bodyPr>
          <a:lstStyle/>
          <a:p>
            <a:pPr algn="l" defTabSz="1219169">
              <a:defRPr sz="1300"/>
            </a:pPr>
            <a:r>
              <a:rPr lang="en-US" b="1" dirty="0"/>
              <a:t>How Siri, Alexa and Google Assistant Lost the A.I. Race</a:t>
            </a:r>
          </a:p>
          <a:p>
            <a:pPr algn="l" defTabSz="1219169">
              <a:defRPr sz="1300"/>
            </a:pPr>
            <a:r>
              <a:rPr lang="en-US" dirty="0">
                <a:hlinkClick r:id="rId4"/>
              </a:rPr>
              <a:t>https://www.nytimes.com/2023/03/15/technology/siri-alexa-google-assistant-artificial-intelligence.html</a:t>
            </a:r>
            <a:r>
              <a:rPr lang="en-US" dirty="0"/>
              <a:t> </a:t>
            </a:r>
            <a:endParaRPr dirty="0"/>
          </a:p>
        </p:txBody>
      </p:sp>
    </p:spTree>
    <p:extLst>
      <p:ext uri="{BB962C8B-B14F-4D97-AF65-F5344CB8AC3E}">
        <p14:creationId xmlns:p14="http://schemas.microsoft.com/office/powerpoint/2010/main" val="203036135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dirty="0">
                <a:solidFill>
                  <a:schemeClr val="accent2">
                    <a:satOff val="-18194"/>
                    <a:lumOff val="-11215"/>
                  </a:schemeClr>
                </a:solidFill>
              </a:rPr>
              <a:t>Set aside time</a:t>
            </a:r>
            <a:r>
              <a:rPr dirty="0"/>
              <a:t> to pay off technical debt:</a:t>
            </a:r>
          </a:p>
          <a:p>
            <a:pPr lvl="1">
              <a:buFont typeface="Arial" panose="020B0604020202020204" pitchFamily="34" charset="0"/>
              <a:buChar char="•"/>
            </a:pPr>
            <a:r>
              <a:rPr dirty="0"/>
              <a:t>Google has (had?) “20%-time” for tasks such as this.</a:t>
            </a:r>
          </a:p>
          <a:p>
            <a:r>
              <a:rPr dirty="0"/>
              <a:t>A new initiative can take on some technical debt:</a:t>
            </a:r>
          </a:p>
          <a:p>
            <a:pPr lvl="1">
              <a:buFont typeface="Arial" panose="020B0604020202020204" pitchFamily="34" charset="0"/>
              <a:buChar char="•"/>
            </a:pPr>
            <a:r>
              <a:rPr dirty="0"/>
              <a:t>Refactoring at the start of a project.</a:t>
            </a:r>
          </a:p>
          <a:p>
            <a:pPr>
              <a:defRPr>
                <a:solidFill>
                  <a:schemeClr val="accent2">
                    <a:satOff val="-18194"/>
                    <a:lumOff val="-11215"/>
                  </a:schemeClr>
                </a:solidFill>
              </a:defRPr>
            </a:pPr>
            <a:r>
              <a:rPr dirty="0"/>
              <a:t>Don’t keep on putting off!</a:t>
            </a:r>
          </a:p>
          <a:p>
            <a:pPr lvl="1">
              <a:buFont typeface="Arial" panose="020B0604020202020204" pitchFamily="34" charset="0"/>
              <a:buChar char="•"/>
            </a:pPr>
            <a:r>
              <a:rPr dirty="0"/>
              <a:t>When a crisis hits, it’s too late</a:t>
            </a:r>
          </a:p>
          <a:p>
            <a:pPr lvl="1">
              <a:buFont typeface="Arial" panose="020B0604020202020204" pitchFamily="34" charset="0"/>
              <a:buChar char="•"/>
            </a:pPr>
            <a:r>
              <a:rPr dirty="0"/>
              <a:t>Hasty fixes to unmaintainable code </a:t>
            </a:r>
            <a:br>
              <a:rPr dirty="0"/>
            </a:br>
            <a:r>
              <a:rPr dirty="0"/>
              <a:t>multiplies problems</a:t>
            </a:r>
          </a:p>
          <a:p>
            <a:pPr lvl="1">
              <a:buFont typeface="Arial" panose="020B0604020202020204" pitchFamily="34" charset="0"/>
              <a:buChar char="•"/>
            </a:pPr>
            <a:r>
              <a:rPr dirty="0"/>
              <a:t>Eventually mounting technical debt </a:t>
            </a:r>
            <a:br>
              <a:rPr dirty="0"/>
            </a:br>
            <a:r>
              <a:rPr dirty="0"/>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32</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lang="en-US" i="1" dirty="0"/>
              <a:t>Suggested Activity</a:t>
            </a:r>
            <a:endParaRPr i="1" dirty="0"/>
          </a:p>
          <a:p>
            <a:pPr lvl="1">
              <a:buFont typeface="Arial" panose="020B0604020202020204" pitchFamily="34" charset="0"/>
              <a:buChar char="•"/>
            </a:pPr>
            <a:r>
              <a:rPr lang="en-US" dirty="0"/>
              <a:t>Individually, Identify 5 candidates for Refactoring in your project code. </a:t>
            </a:r>
          </a:p>
          <a:p>
            <a:pPr lvl="1">
              <a:buFont typeface="Arial" panose="020B0604020202020204" pitchFamily="34" charset="0"/>
              <a:buChar char="•"/>
            </a:pPr>
            <a:r>
              <a:rPr lang="en-US" dirty="0"/>
              <a:t>Then come together as a group to share and discuss. Keep that list with you to work on during the project.</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rPr dirty="0"/>
              <a:t>You should now be able to…</a:t>
            </a:r>
          </a:p>
          <a:p>
            <a:pPr lvl="1">
              <a:lnSpc>
                <a:spcPct val="90000"/>
              </a:lnSpc>
              <a:buFont typeface="Arial" panose="020B0604020202020204" pitchFamily="34" charset="0"/>
              <a:buChar char="•"/>
            </a:pPr>
            <a:r>
              <a:rPr dirty="0"/>
              <a:t>Define </a:t>
            </a:r>
            <a:r>
              <a:rPr i="1" dirty="0"/>
              <a:t>refactoring, technical debt,</a:t>
            </a:r>
            <a:r>
              <a:rPr dirty="0"/>
              <a:t> and give examples.</a:t>
            </a:r>
          </a:p>
          <a:p>
            <a:pPr lvl="1">
              <a:lnSpc>
                <a:spcPct val="90000"/>
              </a:lnSpc>
              <a:buFont typeface="Arial" panose="020B0604020202020204" pitchFamily="34" charset="0"/>
              <a:buChar char="•"/>
            </a:pPr>
            <a:r>
              <a:rPr dirty="0"/>
              <a:t>Explain how refactoring fits into agile process and help reduce technical debt</a:t>
            </a:r>
          </a:p>
          <a:p>
            <a:pPr lvl="1">
              <a:lnSpc>
                <a:spcPct val="90000"/>
              </a:lnSpc>
              <a:buFont typeface="Arial" panose="020B0604020202020204" pitchFamily="34" charset="0"/>
              <a:buChar char="•"/>
            </a:pPr>
            <a:r>
              <a:rPr dirty="0"/>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rPr dirty="0"/>
              <a:t>Altered design will make </a:t>
            </a:r>
            <a:r>
              <a:rPr dirty="0">
                <a:solidFill>
                  <a:schemeClr val="accent2">
                    <a:satOff val="-18194"/>
                    <a:lumOff val="-11215"/>
                  </a:schemeClr>
                </a:solidFill>
              </a:rPr>
              <a:t>testing easier</a:t>
            </a:r>
          </a:p>
          <a:p>
            <a:r>
              <a:rPr dirty="0"/>
              <a:t>Altered design will </a:t>
            </a:r>
            <a:r>
              <a:rPr dirty="0">
                <a:solidFill>
                  <a:schemeClr val="accent2">
                    <a:satOff val="-18194"/>
                    <a:lumOff val="-11215"/>
                  </a:schemeClr>
                </a:solidFill>
              </a:rPr>
              <a:t>improve maintainability</a:t>
            </a:r>
          </a:p>
          <a:p>
            <a:r>
              <a:rPr dirty="0">
                <a:solidFill>
                  <a:schemeClr val="accent2">
                    <a:satOff val="-18194"/>
                    <a:lumOff val="-11215"/>
                  </a:schemeClr>
                </a:solidFill>
              </a:rPr>
              <a:t>Fix sloppiness</a:t>
            </a:r>
            <a:r>
              <a:rPr dirty="0"/>
              <a:t> by programmers </a:t>
            </a:r>
          </a:p>
          <a:p>
            <a:r>
              <a:rPr lang="en-US" dirty="0"/>
              <a:t>New or anticipated requirements </a:t>
            </a:r>
            <a:r>
              <a:rPr lang="en-US" dirty="0">
                <a:solidFill>
                  <a:schemeClr val="accent2">
                    <a:satOff val="-18194"/>
                    <a:lumOff val="-11215"/>
                  </a:schemeClr>
                </a:solidFill>
              </a:rPr>
              <a:t>require a different design</a:t>
            </a:r>
          </a:p>
          <a:p>
            <a:r>
              <a:rPr dirty="0"/>
              <a:t>Retire or avoid technical debt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normAutofit/>
          </a:bodyPr>
          <a:lstStyle/>
          <a:p>
            <a:r>
              <a:rPr sz="3600" dirty="0"/>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rPr dirty="0"/>
              <a:t>Refactoring is incremental redesign</a:t>
            </a:r>
          </a:p>
          <a:p>
            <a:r>
              <a:rPr dirty="0"/>
              <a:t>Acknowledge that it is </a:t>
            </a:r>
            <a:r>
              <a:rPr i="1" dirty="0">
                <a:solidFill>
                  <a:schemeClr val="accent2">
                    <a:satOff val="-18194"/>
                    <a:lumOff val="-11215"/>
                  </a:schemeClr>
                </a:solidFill>
              </a:rPr>
              <a:t>difficult to get design right the first time</a:t>
            </a:r>
          </a:p>
          <a:p>
            <a:r>
              <a:rPr dirty="0"/>
              <a:t>When?</a:t>
            </a:r>
          </a:p>
          <a:p>
            <a:pPr lvl="1">
              <a:buFont typeface="Arial" panose="020B0604020202020204" pitchFamily="34" charset="0"/>
              <a:buChar char="•"/>
            </a:pPr>
            <a:r>
              <a:rPr dirty="0"/>
              <a:t>adding new functionality, </a:t>
            </a:r>
          </a:p>
          <a:p>
            <a:pPr lvl="1">
              <a:buFont typeface="Arial" panose="020B0604020202020204" pitchFamily="34" charset="0"/>
              <a:buChar char="•"/>
            </a:pPr>
            <a:r>
              <a:rPr dirty="0"/>
              <a:t>fixing a bug, </a:t>
            </a:r>
          </a:p>
          <a:p>
            <a:pPr lvl="1">
              <a:buFont typeface="Arial" panose="020B0604020202020204" pitchFamily="34" charset="0"/>
              <a:buChar char="•"/>
            </a:pPr>
            <a:r>
              <a:rPr dirty="0"/>
              <a:t>doing code review, or </a:t>
            </a:r>
          </a:p>
          <a:p>
            <a:pPr lvl="1">
              <a:buFont typeface="Arial" panose="020B0604020202020204" pitchFamily="34" charset="0"/>
              <a:buChar char="•"/>
            </a:pPr>
            <a:r>
              <a:rPr dirty="0"/>
              <a:t>any time</a:t>
            </a:r>
          </a:p>
          <a:p>
            <a:r>
              <a:rPr dirty="0"/>
              <a:t>A key part of TDD!</a:t>
            </a:r>
          </a:p>
          <a:p>
            <a:r>
              <a:rPr dirty="0"/>
              <a:t>Refactoring evolves design in increments</a:t>
            </a:r>
          </a:p>
          <a:p>
            <a:r>
              <a:rPr dirty="0"/>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normAutofit/>
          </a:bodyPr>
          <a:lstStyle/>
          <a:p>
            <a:r>
              <a:rPr sz="3600" dirty="0"/>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407759" y="1870364"/>
            <a:ext cx="7487660"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marL="234949" indent="-114755"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defTabSz="1219169">
              <a:lnSpc>
                <a:spcPct val="90000"/>
              </a:lnSpc>
              <a:defRPr sz="4000" spc="-79">
                <a:latin typeface="Helvetica Neue Light"/>
                <a:ea typeface="Helvetica Neue Light"/>
                <a:cs typeface="Helvetica Neue Light"/>
                <a:sym typeface="Helvetica Neue Light"/>
              </a:defRPr>
            </a:pPr>
            <a:r>
              <a:rPr dirty="0"/>
              <a:t> </a:t>
            </a:r>
          </a:p>
          <a:p>
            <a:pPr marL="234949" indent="-114755"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endParaRPr dirty="0"/>
          </a:p>
          <a:p>
            <a:r>
              <a:rPr dirty="0"/>
              <a:t>Many </a:t>
            </a:r>
            <a:r>
              <a:rPr dirty="0" err="1"/>
              <a:t>refactorings</a:t>
            </a:r>
            <a:r>
              <a:rPr dirty="0"/>
              <a:t> are the inverse of another refactoring</a:t>
            </a:r>
          </a:p>
          <a:p>
            <a:pPr lvl="1">
              <a:buFont typeface="Arial" panose="020B0604020202020204" pitchFamily="34" charset="0"/>
              <a:buChar char="•"/>
            </a:pPr>
            <a:r>
              <a:rPr dirty="0"/>
              <a:t>often there is not a unique “best” solution</a:t>
            </a:r>
          </a:p>
          <a:p>
            <a:pPr lvl="1">
              <a:buFont typeface="Arial" panose="020B0604020202020204" pitchFamily="34" charset="0"/>
              <a:buChar char="•"/>
            </a:pPr>
            <a:r>
              <a:rPr dirty="0"/>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965</TotalTime>
  <Words>4341</Words>
  <Application>Microsoft Office PowerPoint</Application>
  <PresentationFormat>Widescreen</PresentationFormat>
  <Paragraphs>413</Paragraphs>
  <Slides>34</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Arial Unicode MS</vt:lpstr>
      <vt:lpstr>Bradley Hand ITC</vt:lpstr>
      <vt:lpstr>Calibri</vt:lpstr>
      <vt:lpstr>Georgia</vt:lpstr>
      <vt:lpstr>Guardian Sans Text</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Why Refactor?</vt:lpstr>
      <vt:lpstr>When to refactor?</vt:lpstr>
      <vt:lpstr>Refactoring with TDD</vt:lpstr>
      <vt:lpstr>Example</vt:lpstr>
      <vt:lpstr>Dad</vt:lpstr>
      <vt:lpstr>The Book</vt:lpstr>
      <vt:lpstr>The List</vt:lpstr>
      <vt:lpstr>Renaming</vt:lpstr>
      <vt:lpstr>Renaming</vt:lpstr>
      <vt:lpstr>Local Refactorings</vt:lpstr>
      <vt:lpstr>Type-Related Refactorings</vt:lpstr>
      <vt:lpstr>Refactoring Benefits</vt:lpstr>
      <vt:lpstr>Refactoring Risks</vt:lpstr>
      <vt:lpstr>It brings us to Technical Debt</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Siri’s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dc:creator>Adeel A. Bhutta</dc:creator>
  <cp:lastModifiedBy>Bhutta, Adeel</cp:lastModifiedBy>
  <cp:revision>10</cp:revision>
  <dcterms:modified xsi:type="dcterms:W3CDTF">2023-11-14T04:43:13Z</dcterms:modified>
</cp:coreProperties>
</file>